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1FE23B-AF3E-48BF-93EF-E4481D2947ED}" type="datetimeFigureOut">
              <a:rPr lang="en-US" smtClean="0"/>
              <a:t>11/22/2011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C9AD647-3F53-4128-BD8F-56308A32904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1FE23B-AF3E-48BF-93EF-E4481D2947ED}" type="datetimeFigureOut">
              <a:rPr lang="en-US" smtClean="0"/>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1FE23B-AF3E-48BF-93EF-E4481D2947ED}" type="datetimeFigureOut">
              <a:rPr lang="en-US" smtClean="0"/>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1FE23B-AF3E-48BF-93EF-E4481D2947ED}" type="datetimeFigureOut">
              <a:rPr lang="en-US" smtClean="0"/>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1FE23B-AF3E-48BF-93EF-E4481D2947ED}" type="datetimeFigureOut">
              <a:rPr lang="en-US" smtClean="0"/>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C9AD647-3F53-4128-BD8F-56308A3290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1FE23B-AF3E-48BF-93EF-E4481D2947ED}" type="datetimeFigureOut">
              <a:rPr lang="en-US" smtClean="0"/>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1FE23B-AF3E-48BF-93EF-E4481D2947ED}" type="datetimeFigureOut">
              <a:rPr lang="en-US" smtClean="0"/>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1FE23B-AF3E-48BF-93EF-E4481D2947ED}" type="datetimeFigureOut">
              <a:rPr lang="en-US" smtClean="0"/>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FE23B-AF3E-48BF-93EF-E4481D2947ED}" type="datetimeFigureOut">
              <a:rPr lang="en-US" smtClean="0"/>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1FE23B-AF3E-48BF-93EF-E4481D2947ED}" type="datetimeFigureOut">
              <a:rPr lang="en-US" smtClean="0"/>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1FE23B-AF3E-48BF-93EF-E4481D2947ED}" type="datetimeFigureOut">
              <a:rPr lang="en-US" smtClean="0"/>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AD647-3F53-4128-BD8F-56308A3290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1FE23B-AF3E-48BF-93EF-E4481D2947ED}" type="datetimeFigureOut">
              <a:rPr lang="en-US" smtClean="0"/>
              <a:t>11/22/2011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9AD647-3F53-4128-BD8F-56308A3290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snbc.msn.com/id/4457608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hechart.blogs.cnn.com/2011/09/14/mrsa-in-u-s-becoming-resistant-to-over-the-counter-ointment" TargetMode="External"/><Relationship Id="rId2" Type="http://schemas.openxmlformats.org/officeDocument/2006/relationships/hyperlink" Target="http://go.galegroup.com/ps/i.do?&amp;id=GALE|A142206533&amp;v=2.1&amp;u=gale15690&amp;it=r&amp;p=AONE&amp;sw=w" TargetMode="External"/><Relationship Id="rId1" Type="http://schemas.openxmlformats.org/officeDocument/2006/relationships/slideLayout" Target="../slideLayouts/slideLayout2.xml"/><Relationship Id="rId4" Type="http://schemas.openxmlformats.org/officeDocument/2006/relationships/hyperlink" Target="http://abcnews.go.com/Health/Wellness/super-gonorrhea-scientists-discover-antibiotic-resistant-std/story?id=14027745/?iref=allsear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roadinstitute.org/files/news/stories/full/transposons_720x720_v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bcnews.go.com/Health/Healthday/antibiotic-resistance-major-public-health-threat/story?id=89608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6480048" cy="2301240"/>
          </a:xfrm>
        </p:spPr>
        <p:txBody>
          <a:bodyPr>
            <a:normAutofit fontScale="90000"/>
          </a:bodyPr>
          <a:lstStyle/>
          <a:p>
            <a:pPr algn="ctr"/>
            <a:r>
              <a:rPr lang="en-US" dirty="0" smtClean="0"/>
              <a:t>A Vanishing Cure: Growing Strains of resistant bacteria</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68252"/>
            <a:ext cx="5010150" cy="425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36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Enabling Antibiotic Resistance: Overuse</a:t>
            </a:r>
            <a:endParaRPr lang="en-US" dirty="0"/>
          </a:p>
        </p:txBody>
      </p:sp>
      <p:sp>
        <p:nvSpPr>
          <p:cNvPr id="3" name="Content Placeholder 2"/>
          <p:cNvSpPr>
            <a:spLocks noGrp="1"/>
          </p:cNvSpPr>
          <p:nvPr>
            <p:ph idx="1"/>
          </p:nvPr>
        </p:nvSpPr>
        <p:spPr/>
        <p:txBody>
          <a:bodyPr>
            <a:normAutofit fontScale="92500"/>
          </a:bodyPr>
          <a:lstStyle/>
          <a:p>
            <a:r>
              <a:rPr lang="en-US" dirty="0" smtClean="0"/>
              <a:t>Over-the-counter triple antibiotics</a:t>
            </a:r>
          </a:p>
          <a:p>
            <a:r>
              <a:rPr lang="en-US" dirty="0" smtClean="0"/>
              <a:t>“40% of Mongolian children are given antibiotics without a prescription for a respiratory tract infection.”</a:t>
            </a:r>
          </a:p>
          <a:p>
            <a:r>
              <a:rPr lang="en-US" dirty="0" smtClean="0"/>
              <a:t> Parents pressuring doctors out of fear for their children. (when in reality it’s doing harm!) “</a:t>
            </a:r>
            <a:r>
              <a:rPr lang="en-US" dirty="0"/>
              <a:t>Many non-clinical factors influence physicians’ prescribing practices, but parental pressure and fear of losing patients are commonly cited by physicians as factors in their decisions whether or not to prescribe antibiotics.” </a:t>
            </a:r>
            <a:endParaRPr lang="en-US" dirty="0" smtClean="0"/>
          </a:p>
          <a:p>
            <a:endParaRPr lang="en-US" dirty="0"/>
          </a:p>
        </p:txBody>
      </p:sp>
    </p:spTree>
    <p:extLst>
      <p:ext uri="{BB962C8B-B14F-4D97-AF65-F5344CB8AC3E}">
        <p14:creationId xmlns:p14="http://schemas.microsoft.com/office/powerpoint/2010/main" val="47543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Enabling Antibiotic Resistance: Overuse</a:t>
            </a:r>
            <a:endParaRPr lang="en-US" dirty="0"/>
          </a:p>
        </p:txBody>
      </p:sp>
      <p:sp>
        <p:nvSpPr>
          <p:cNvPr id="3" name="Content Placeholder 2"/>
          <p:cNvSpPr>
            <a:spLocks noGrp="1"/>
          </p:cNvSpPr>
          <p:nvPr>
            <p:ph idx="1"/>
          </p:nvPr>
        </p:nvSpPr>
        <p:spPr/>
        <p:txBody>
          <a:bodyPr>
            <a:normAutofit/>
          </a:bodyPr>
          <a:lstStyle/>
          <a:p>
            <a:r>
              <a:rPr lang="en-US" sz="2000" dirty="0"/>
              <a:t>“In Canada and the United States, it is estimated that physicians overprescribe antibiotics by 50%. Furthermore, advertising is contributing to the problem. Physicians report that more patients are requesting specific drugs as a result of TV, Internet, magazine, or newspaper advertising, and cite patient pressure as the number one reason why they prescribe drugs they might otherwise have avoided.  And teaching hospitals sometimes promote prescribing practices that contribute to drug resistance. Studies undertaken at teaching hospitals worldwide found that between 40% and 91% of antibiotics prescribed were inappropriate.” </a:t>
            </a:r>
          </a:p>
        </p:txBody>
      </p:sp>
    </p:spTree>
    <p:extLst>
      <p:ext uri="{BB962C8B-B14F-4D97-AF65-F5344CB8AC3E}">
        <p14:creationId xmlns:p14="http://schemas.microsoft.com/office/powerpoint/2010/main" val="362562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Enabling Antibiotic Resistance: Misuse</a:t>
            </a:r>
            <a:endParaRPr lang="en-US" dirty="0"/>
          </a:p>
        </p:txBody>
      </p:sp>
      <p:sp>
        <p:nvSpPr>
          <p:cNvPr id="3" name="Content Placeholder 2"/>
          <p:cNvSpPr>
            <a:spLocks noGrp="1"/>
          </p:cNvSpPr>
          <p:nvPr>
            <p:ph idx="1"/>
          </p:nvPr>
        </p:nvSpPr>
        <p:spPr/>
        <p:txBody>
          <a:bodyPr/>
          <a:lstStyle/>
          <a:p>
            <a:r>
              <a:rPr lang="en-US" dirty="0" smtClean="0"/>
              <a:t>Not following prescription instructions.</a:t>
            </a:r>
          </a:p>
          <a:p>
            <a:r>
              <a:rPr lang="en-US" dirty="0" smtClean="0"/>
              <a:t>Not finishing prescription</a:t>
            </a:r>
          </a:p>
          <a:p>
            <a:r>
              <a:rPr lang="en-US" dirty="0" smtClean="0"/>
              <a:t>Sharing </a:t>
            </a:r>
            <a:r>
              <a:rPr lang="en-US" dirty="0" err="1" smtClean="0"/>
              <a:t>presciption</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466" y="1447800"/>
            <a:ext cx="247930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50958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88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4389664"/>
            <a:ext cx="1990725" cy="2457450"/>
          </a:xfrm>
          <a:prstGeom prst="rect">
            <a:avLst/>
          </a:prstGeom>
        </p:spPr>
      </p:pic>
      <p:sp>
        <p:nvSpPr>
          <p:cNvPr id="2" name="Title 1"/>
          <p:cNvSpPr>
            <a:spLocks noGrp="1"/>
          </p:cNvSpPr>
          <p:nvPr>
            <p:ph type="title"/>
          </p:nvPr>
        </p:nvSpPr>
        <p:spPr/>
        <p:txBody>
          <a:bodyPr>
            <a:normAutofit fontScale="90000"/>
          </a:bodyPr>
          <a:lstStyle/>
          <a:p>
            <a:r>
              <a:rPr lang="en-US" dirty="0" smtClean="0"/>
              <a:t>Enabling Antibiotic Resistance: Healthcare</a:t>
            </a:r>
            <a:endParaRPr lang="en-US" dirty="0"/>
          </a:p>
        </p:txBody>
      </p:sp>
      <p:sp>
        <p:nvSpPr>
          <p:cNvPr id="3" name="Content Placeholder 2"/>
          <p:cNvSpPr>
            <a:spLocks noGrp="1"/>
          </p:cNvSpPr>
          <p:nvPr>
            <p:ph idx="1"/>
          </p:nvPr>
        </p:nvSpPr>
        <p:spPr/>
        <p:txBody>
          <a:bodyPr>
            <a:normAutofit/>
          </a:bodyPr>
          <a:lstStyle/>
          <a:p>
            <a:r>
              <a:rPr lang="en-US" sz="2000" dirty="0"/>
              <a:t>Hospitals are places where people with open wounds, bodily dysfunctions, broken limbs, and a great variety of illnesses go to get </a:t>
            </a:r>
            <a:r>
              <a:rPr lang="en-US" sz="2000" dirty="0" smtClean="0"/>
              <a:t>better</a:t>
            </a:r>
          </a:p>
          <a:p>
            <a:r>
              <a:rPr lang="en-US" sz="2000" dirty="0"/>
              <a:t>“In a recent survey of physicians, 45% considered poor hand washing practices an important cause of antimicrobial drug resistance in hospitals</a:t>
            </a:r>
            <a:r>
              <a:rPr lang="en-US" sz="2000" dirty="0" smtClean="0"/>
              <a:t>.”</a:t>
            </a:r>
          </a:p>
          <a:p>
            <a:r>
              <a:rPr lang="en-US" sz="2000" dirty="0"/>
              <a:t>“In the United States, as many as 60% of hospital-acquired infections are caused by drug-resistant microbes; and, VRE and MRSA-once confined to hospitals--have migrated to the community at large.” </a:t>
            </a:r>
          </a:p>
        </p:txBody>
      </p:sp>
    </p:spTree>
    <p:extLst>
      <p:ext uri="{BB962C8B-B14F-4D97-AF65-F5344CB8AC3E}">
        <p14:creationId xmlns:p14="http://schemas.microsoft.com/office/powerpoint/2010/main" val="338177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 to stop 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Rotating antibiotics </a:t>
            </a:r>
            <a:endParaRPr lang="en-US" dirty="0" smtClean="0"/>
          </a:p>
          <a:p>
            <a:r>
              <a:rPr lang="en-US" dirty="0" smtClean="0"/>
              <a:t>Like Momma used to say “</a:t>
            </a:r>
            <a:r>
              <a:rPr lang="en-US" dirty="0"/>
              <a:t>Every child should eat a pound of dirt before they’re three years of </a:t>
            </a:r>
            <a:r>
              <a:rPr lang="en-US" dirty="0" smtClean="0"/>
              <a:t>age”</a:t>
            </a:r>
          </a:p>
          <a:p>
            <a:r>
              <a:rPr lang="en-US" dirty="0"/>
              <a:t>Organic medical techniques could be used in instances where your body could use an effective immune response would kill the bacteria </a:t>
            </a:r>
            <a:r>
              <a:rPr lang="en-US" dirty="0" smtClean="0"/>
              <a:t>and lower antibiotic resistance.</a:t>
            </a:r>
          </a:p>
          <a:p>
            <a:r>
              <a:rPr lang="en-US" dirty="0" smtClean="0"/>
              <a:t>More organic solutions have already been approached in poultry farms. “Findings </a:t>
            </a:r>
            <a:r>
              <a:rPr lang="en-US" dirty="0"/>
              <a:t>suggest that the voluntary removal of antibiotics from large-scale U.S. poultry farms that transition to organic practices is associated with a lower prevalence of antibiotic-resistance.”</a:t>
            </a:r>
          </a:p>
        </p:txBody>
      </p:sp>
    </p:spTree>
    <p:extLst>
      <p:ext uri="{BB962C8B-B14F-4D97-AF65-F5344CB8AC3E}">
        <p14:creationId xmlns:p14="http://schemas.microsoft.com/office/powerpoint/2010/main" val="260212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technology</a:t>
            </a:r>
            <a:endParaRPr lang="en-US" dirty="0"/>
          </a:p>
        </p:txBody>
      </p:sp>
      <p:sp>
        <p:nvSpPr>
          <p:cNvPr id="3" name="Content Placeholder 2"/>
          <p:cNvSpPr>
            <a:spLocks noGrp="1"/>
          </p:cNvSpPr>
          <p:nvPr>
            <p:ph idx="1"/>
          </p:nvPr>
        </p:nvSpPr>
        <p:spPr/>
        <p:txBody>
          <a:bodyPr>
            <a:noAutofit/>
          </a:bodyPr>
          <a:lstStyle/>
          <a:p>
            <a:r>
              <a:rPr lang="en-US" sz="2000" dirty="0" smtClean="0"/>
              <a:t>Dr</a:t>
            </a:r>
            <a:r>
              <a:rPr lang="en-US" sz="2000" dirty="0"/>
              <a:t>. Richard Scott, Vice President of Research at </a:t>
            </a:r>
            <a:r>
              <a:rPr lang="en-US" sz="2000" dirty="0" err="1"/>
              <a:t>PolyMedix</a:t>
            </a:r>
            <a:r>
              <a:rPr lang="en-US" sz="2000" dirty="0"/>
              <a:t>, presented </a:t>
            </a:r>
            <a:r>
              <a:rPr lang="en-US" sz="2000" u="sng" dirty="0">
                <a:hlinkClick r:id="rId2"/>
              </a:rPr>
              <a:t>data</a:t>
            </a:r>
            <a:r>
              <a:rPr lang="en-US" sz="2000" dirty="0"/>
              <a:t> on </a:t>
            </a:r>
            <a:r>
              <a:rPr lang="en-US" sz="2000" dirty="0" err="1"/>
              <a:t>PolyMedix's</a:t>
            </a:r>
            <a:r>
              <a:rPr lang="en-US" sz="2000" dirty="0"/>
              <a:t> new class of </a:t>
            </a:r>
            <a:r>
              <a:rPr lang="en-US" sz="2000" dirty="0" err="1"/>
              <a:t>defensin</a:t>
            </a:r>
            <a:r>
              <a:rPr lang="en-US" sz="2000" dirty="0"/>
              <a:t>-mimetic antibiotics, including PMX-30063. Dr. Scott's presentation highlighted significant attributes of </a:t>
            </a:r>
            <a:r>
              <a:rPr lang="en-US" sz="2000" dirty="0" err="1"/>
              <a:t>PolyMedix's</a:t>
            </a:r>
            <a:r>
              <a:rPr lang="en-US" sz="2000" dirty="0"/>
              <a:t> </a:t>
            </a:r>
            <a:r>
              <a:rPr lang="en-US" sz="2000" dirty="0" err="1"/>
              <a:t>defensin</a:t>
            </a:r>
            <a:r>
              <a:rPr lang="en-US" sz="2000" dirty="0"/>
              <a:t>-mimetic </a:t>
            </a:r>
            <a:r>
              <a:rPr lang="en-US" sz="2000" dirty="0" smtClean="0"/>
              <a:t/>
            </a:r>
            <a:br>
              <a:rPr lang="en-US" sz="2000" dirty="0" smtClean="0"/>
            </a:br>
            <a:r>
              <a:rPr lang="en-US" sz="2000" dirty="0" smtClean="0"/>
              <a:t>(</a:t>
            </a:r>
            <a:r>
              <a:rPr lang="en-US" sz="2000" dirty="0" err="1"/>
              <a:t>Defensisns</a:t>
            </a:r>
            <a:r>
              <a:rPr lang="en-US" sz="2000" dirty="0"/>
              <a:t> are antibiotic peptides utilized by our body in microbial </a:t>
            </a:r>
            <a:r>
              <a:rPr lang="en-US" sz="2000" dirty="0" smtClean="0"/>
              <a:t>defense) antibiotics </a:t>
            </a:r>
            <a:r>
              <a:rPr lang="en-US" sz="2000" dirty="0"/>
              <a:t>including, the novel mechanism of action which mimics innate human immunity and makes bacterial resistance unlikely to develop, the unique resistance profile which exerts bactericidal activity against bacteria that are resistant to conventional antibiotics,  the basic principles underlying the antimicrobial activities of the </a:t>
            </a:r>
            <a:r>
              <a:rPr lang="en-US" sz="2000" dirty="0" err="1"/>
              <a:t>defensin-mimetics</a:t>
            </a:r>
            <a:r>
              <a:rPr lang="en-US" sz="2000" dirty="0"/>
              <a:t>, the spectrum of activity against Gram-positive and Gram-negative pathogens, and the wide selectivity for bacteria over mammalian cells.” </a:t>
            </a:r>
          </a:p>
        </p:txBody>
      </p:sp>
    </p:spTree>
    <p:extLst>
      <p:ext uri="{BB962C8B-B14F-4D97-AF65-F5344CB8AC3E}">
        <p14:creationId xmlns:p14="http://schemas.microsoft.com/office/powerpoint/2010/main" val="38141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normAutofit fontScale="47500" lnSpcReduction="20000"/>
          </a:bodyPr>
          <a:lstStyle/>
          <a:p>
            <a:r>
              <a:rPr lang="en-US" sz="2900" dirty="0" err="1"/>
              <a:t>Paluck</a:t>
            </a:r>
            <a:r>
              <a:rPr lang="en-US" sz="2900" dirty="0"/>
              <a:t>, E., PHD., </a:t>
            </a:r>
            <a:r>
              <a:rPr lang="en-US" sz="2900" dirty="0" err="1"/>
              <a:t>Katzenstein</a:t>
            </a:r>
            <a:r>
              <a:rPr lang="en-US" sz="2900" dirty="0"/>
              <a:t>, D., MA., Frankish, C. J., PHD., Herbert, C. P., MD,CCFP., Milner, R., MSC., </a:t>
            </a:r>
            <a:r>
              <a:rPr lang="en-US" sz="2900" dirty="0" err="1"/>
              <a:t>Speert</a:t>
            </a:r>
            <a:r>
              <a:rPr lang="en-US" sz="2900" dirty="0"/>
              <a:t>, D., MD., &amp; Chambers, K., MD, MHSC, CCFP. (2001, March). </a:t>
            </a:r>
            <a:r>
              <a:rPr lang="en-US" sz="2900" i="1" dirty="0"/>
              <a:t>Prescribing practices and</a:t>
            </a:r>
            <a:r>
              <a:rPr lang="en-US" sz="2900" dirty="0"/>
              <a:t> </a:t>
            </a:r>
            <a:r>
              <a:rPr lang="en-US" sz="2900" i="1" dirty="0"/>
              <a:t>attitudes toward giving children </a:t>
            </a:r>
            <a:r>
              <a:rPr lang="en-US" sz="2900" i="1" dirty="0" smtClean="0"/>
              <a:t>antibiotics</a:t>
            </a:r>
            <a:r>
              <a:rPr lang="en-US" sz="2900" dirty="0" smtClean="0"/>
              <a:t>. </a:t>
            </a:r>
            <a:r>
              <a:rPr lang="en-US" sz="2900" i="1" dirty="0" smtClean="0"/>
              <a:t>Containing </a:t>
            </a:r>
            <a:r>
              <a:rPr lang="en-US" sz="2900" i="1" dirty="0"/>
              <a:t>antimicrobial resistance: a renewed effort</a:t>
            </a:r>
            <a:r>
              <a:rPr lang="en-US" sz="2900" dirty="0"/>
              <a:t>. (</a:t>
            </a:r>
            <a:r>
              <a:rPr lang="en-US" sz="2900" dirty="0" err="1"/>
              <a:t>n.d.</a:t>
            </a:r>
            <a:r>
              <a:rPr lang="en-US" sz="2900" dirty="0"/>
              <a:t>). Retrieved December, </a:t>
            </a:r>
            <a:endParaRPr lang="en-US" sz="2900" dirty="0" smtClean="0"/>
          </a:p>
          <a:p>
            <a:r>
              <a:rPr lang="en-US" sz="2900" i="1" dirty="0"/>
              <a:t>Beta-lactam antibiotic</a:t>
            </a:r>
            <a:r>
              <a:rPr lang="en-US" sz="2900" dirty="0"/>
              <a:t>. (</a:t>
            </a:r>
            <a:r>
              <a:rPr lang="en-US" sz="2900" dirty="0" err="1"/>
              <a:t>n.d.</a:t>
            </a:r>
            <a:r>
              <a:rPr lang="en-US" sz="2900" dirty="0"/>
              <a:t>). Retrieved from Wikipedia website: Http://en.wikipedia.org/wiki/Beta-lactam_antibiotic </a:t>
            </a:r>
            <a:endParaRPr lang="en-US" sz="2900" dirty="0" smtClean="0"/>
          </a:p>
          <a:p>
            <a:r>
              <a:rPr lang="en-US" sz="2900" i="1" dirty="0"/>
              <a:t>Beta-Lactamase</a:t>
            </a:r>
            <a:r>
              <a:rPr lang="en-US" sz="2900" dirty="0"/>
              <a:t>. (</a:t>
            </a:r>
            <a:r>
              <a:rPr lang="en-US" sz="2900" dirty="0" err="1"/>
              <a:t>n.d.</a:t>
            </a:r>
            <a:r>
              <a:rPr lang="en-US" sz="2900" dirty="0"/>
              <a:t>). Retrieved from Wikipedia website: http://en.wikipedia.org/wiki/File:Lactamase_Application_V.1.svg </a:t>
            </a:r>
            <a:r>
              <a:rPr lang="en-US" sz="2900" i="1" dirty="0"/>
              <a:t>	</a:t>
            </a:r>
            <a:endParaRPr lang="en-US" sz="2900" i="1" dirty="0" smtClean="0"/>
          </a:p>
          <a:p>
            <a:r>
              <a:rPr lang="en-US" sz="2900" i="1" dirty="0" err="1" smtClean="0"/>
              <a:t>Pilus</a:t>
            </a:r>
            <a:r>
              <a:rPr lang="en-US" sz="2900" dirty="0"/>
              <a:t>. (</a:t>
            </a:r>
            <a:r>
              <a:rPr lang="en-US" sz="2900" dirty="0" err="1"/>
              <a:t>n.d.</a:t>
            </a:r>
            <a:r>
              <a:rPr lang="en-US" sz="2900" dirty="0"/>
              <a:t>). Retrieved from Wikipedia website: http://en.wikipedia.org/wiki/Pilus </a:t>
            </a:r>
            <a:endParaRPr lang="en-US" sz="2900" dirty="0" smtClean="0"/>
          </a:p>
          <a:p>
            <a:r>
              <a:rPr lang="en-US" sz="2900" dirty="0" smtClean="0"/>
              <a:t>Petersen</a:t>
            </a:r>
            <a:r>
              <a:rPr lang="en-US" sz="2900" dirty="0"/>
              <a:t>, D. M. (2009, December 16). Dealing with the monsters we've created. </a:t>
            </a:r>
            <a:r>
              <a:rPr lang="en-US" sz="2900" i="1" dirty="0"/>
              <a:t>Dynamic Chiropractic</a:t>
            </a:r>
            <a:r>
              <a:rPr lang="en-US" sz="2900" dirty="0"/>
              <a:t>, </a:t>
            </a:r>
            <a:r>
              <a:rPr lang="en-US" sz="2900" i="1" dirty="0"/>
              <a:t>27</a:t>
            </a:r>
            <a:r>
              <a:rPr lang="en-US" sz="2900" dirty="0"/>
              <a:t>(26). Retrieved from thtp://go.galegroup.com/ps/i.do?&amp;</a:t>
            </a:r>
            <a:r>
              <a:rPr lang="en-US" sz="2900" dirty="0" smtClean="0"/>
              <a:t>id=GALE%7CA218974654&amp;v=2.1&amp;u=gale15690&amp;it=r&amp;p=AONE&amp;sw=w</a:t>
            </a:r>
          </a:p>
          <a:p>
            <a:r>
              <a:rPr lang="en-US" sz="2900" dirty="0" err="1"/>
              <a:t>Sapkota</a:t>
            </a:r>
            <a:r>
              <a:rPr lang="en-US" sz="2900" dirty="0"/>
              <a:t> AR, </a:t>
            </a:r>
            <a:r>
              <a:rPr lang="en-US" sz="2900" dirty="0" err="1"/>
              <a:t>Hulet</a:t>
            </a:r>
            <a:r>
              <a:rPr lang="en-US" sz="2900" dirty="0"/>
              <a:t> RM, Zhang G, McDermott P, Kinney E, et al. 2011 Lower Prevalence of Antibiotic-resistant Enterococci On U.S. Conventional Poultry Farms That Transitioned to Organic Practices. Environ Health </a:t>
            </a:r>
            <a:r>
              <a:rPr lang="en-US" sz="2900" dirty="0" err="1"/>
              <a:t>Perspect</a:t>
            </a:r>
            <a:r>
              <a:rPr lang="en-US" sz="2900" dirty="0"/>
              <a:t> doi:10.1289/ehp.1003350 </a:t>
            </a:r>
          </a:p>
          <a:p>
            <a:r>
              <a:rPr lang="en-US" sz="2900" dirty="0"/>
              <a:t>Weber, C. J. (2006, February). Update on antimicrobial resistance. </a:t>
            </a:r>
            <a:r>
              <a:rPr lang="en-US" sz="2900" i="1" dirty="0"/>
              <a:t>Dermatology Nursing</a:t>
            </a:r>
            <a:r>
              <a:rPr lang="en-US" sz="2900" dirty="0"/>
              <a:t>, </a:t>
            </a:r>
            <a:r>
              <a:rPr lang="en-US" sz="2900" i="1" dirty="0"/>
              <a:t>18</a:t>
            </a:r>
            <a:r>
              <a:rPr lang="en-US" sz="2900" dirty="0"/>
              <a:t>(1), 15+. Retrieved from </a:t>
            </a:r>
            <a:r>
              <a:rPr lang="en-US" sz="2900" u="sng" dirty="0">
                <a:hlinkClick r:id="rId2"/>
              </a:rPr>
              <a:t>http://go.galegroup.com/ps/i.do?&amp;id=GALE%7CA142206533&amp;v=2.1&amp;u=gale15690&amp;it=r&amp;p=AONE&amp;sw=w</a:t>
            </a:r>
            <a:endParaRPr lang="en-US" sz="2900" dirty="0"/>
          </a:p>
          <a:p>
            <a:r>
              <a:rPr lang="en-US" dirty="0">
                <a:hlinkClick r:id="rId3"/>
              </a:rPr>
              <a:t>http://</a:t>
            </a:r>
            <a:r>
              <a:rPr lang="en-US" dirty="0" smtClean="0">
                <a:hlinkClick r:id="rId3"/>
              </a:rPr>
              <a:t>thechart.blogs.cnn.com/2011/09/14/mrsa-in-u-s-becoming-resistant-to-over-the-counter-ointment</a:t>
            </a:r>
            <a:endParaRPr lang="en-US" dirty="0" smtClean="0"/>
          </a:p>
          <a:p>
            <a:r>
              <a:rPr lang="en-US" dirty="0">
                <a:hlinkClick r:id="rId4"/>
              </a:rPr>
              <a:t>http://abcnews.go.com/Health/Wellness/super-gonorrhea-scientists-discover-antibiotic-resistant-std/story?id=14027745/?</a:t>
            </a:r>
            <a:r>
              <a:rPr lang="en-US" dirty="0" smtClean="0">
                <a:hlinkClick r:id="rId4"/>
              </a:rPr>
              <a:t>iref=allsearch</a:t>
            </a:r>
            <a:endParaRPr lang="en-US" dirty="0" smtClean="0"/>
          </a:p>
          <a:p>
            <a:r>
              <a:rPr lang="en-US" dirty="0"/>
              <a:t>http://www.sciencedaily.com/releases/2006/09/060915202534.htm</a:t>
            </a:r>
          </a:p>
        </p:txBody>
      </p:sp>
    </p:spTree>
    <p:extLst>
      <p:ext uri="{BB962C8B-B14F-4D97-AF65-F5344CB8AC3E}">
        <p14:creationId xmlns:p14="http://schemas.microsoft.com/office/powerpoint/2010/main" val="37755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antibiotics</a:t>
            </a:r>
            <a:endParaRPr lang="en-US" dirty="0"/>
          </a:p>
        </p:txBody>
      </p:sp>
      <p:sp>
        <p:nvSpPr>
          <p:cNvPr id="3" name="Content Placeholder 2"/>
          <p:cNvSpPr>
            <a:spLocks noGrp="1"/>
          </p:cNvSpPr>
          <p:nvPr>
            <p:ph idx="1"/>
          </p:nvPr>
        </p:nvSpPr>
        <p:spPr/>
        <p:txBody>
          <a:bodyPr/>
          <a:lstStyle/>
          <a:p>
            <a:r>
              <a:rPr lang="en-US" dirty="0" smtClean="0"/>
              <a:t>Antibiotics are fungi drugs that can kill or stop reproduction of bacteria</a:t>
            </a:r>
          </a:p>
          <a:p>
            <a:r>
              <a:rPr lang="en-US" dirty="0" smtClean="0"/>
              <a:t>Penicillin, one of the more common, is part of the </a:t>
            </a:r>
            <a:r>
              <a:rPr lang="el-GR" dirty="0" smtClean="0"/>
              <a:t>β</a:t>
            </a:r>
            <a:r>
              <a:rPr lang="en-US" dirty="0" smtClean="0"/>
              <a:t>-lactam antibiotic family</a:t>
            </a:r>
          </a:p>
          <a:p>
            <a:r>
              <a:rPr lang="en-US" dirty="0" smtClean="0"/>
              <a:t>Note: four atom ring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83429"/>
            <a:ext cx="426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31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Penicillin works</a:t>
            </a:r>
            <a:endParaRPr lang="en-US" dirty="0"/>
          </a:p>
        </p:txBody>
      </p:sp>
      <p:sp>
        <p:nvSpPr>
          <p:cNvPr id="3" name="Content Placeholder 2"/>
          <p:cNvSpPr>
            <a:spLocks noGrp="1"/>
          </p:cNvSpPr>
          <p:nvPr>
            <p:ph idx="1"/>
          </p:nvPr>
        </p:nvSpPr>
        <p:spPr>
          <a:xfrm>
            <a:off x="457200" y="1219200"/>
            <a:ext cx="5791200" cy="4906963"/>
          </a:xfrm>
        </p:spPr>
        <p:txBody>
          <a:bodyPr/>
          <a:lstStyle/>
          <a:p>
            <a:r>
              <a:rPr lang="en-US" dirty="0" smtClean="0"/>
              <a:t>Penicillin inhibits cell wall synthesis in bacteria </a:t>
            </a:r>
          </a:p>
          <a:p>
            <a:r>
              <a:rPr lang="en-US" dirty="0" smtClean="0"/>
              <a:t>When the bacteria tries to reproduce, a new cell wall can’t be formed causing the bacteria to slip out of its cell wall and becomes vulnerable to the world around 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53282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581400"/>
            <a:ext cx="2461274" cy="299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51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Resistance</a:t>
            </a:r>
            <a:endParaRPr lang="en-US" dirty="0"/>
          </a:p>
        </p:txBody>
      </p:sp>
      <p:sp>
        <p:nvSpPr>
          <p:cNvPr id="3" name="Content Placeholder 2"/>
          <p:cNvSpPr>
            <a:spLocks noGrp="1"/>
          </p:cNvSpPr>
          <p:nvPr>
            <p:ph idx="1"/>
          </p:nvPr>
        </p:nvSpPr>
        <p:spPr>
          <a:xfrm>
            <a:off x="457200" y="1600201"/>
            <a:ext cx="7467600" cy="2438399"/>
          </a:xfrm>
        </p:spPr>
        <p:txBody>
          <a:bodyPr/>
          <a:lstStyle/>
          <a:p>
            <a:r>
              <a:rPr lang="en-US" dirty="0"/>
              <a:t>occurs when a bacterium acquires a gene that enables it to produce proteins that can alter, degrade, or pump the antibiotic out of the cell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59628"/>
            <a:ext cx="4267200" cy="276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acquiring genes</a:t>
            </a:r>
            <a:endParaRPr lang="en-US" dirty="0"/>
          </a:p>
        </p:txBody>
      </p:sp>
      <p:sp>
        <p:nvSpPr>
          <p:cNvPr id="3" name="Content Placeholder 2"/>
          <p:cNvSpPr>
            <a:spLocks noGrp="1"/>
          </p:cNvSpPr>
          <p:nvPr>
            <p:ph idx="1"/>
          </p:nvPr>
        </p:nvSpPr>
        <p:spPr>
          <a:xfrm>
            <a:off x="5029200" y="1295400"/>
            <a:ext cx="4038600" cy="5090160"/>
          </a:xfrm>
        </p:spPr>
        <p:txBody>
          <a:bodyPr>
            <a:normAutofit lnSpcReduction="10000"/>
          </a:bodyPr>
          <a:lstStyle/>
          <a:p>
            <a:r>
              <a:rPr lang="en-US" dirty="0" smtClean="0"/>
              <a:t>Transformation: picks up DNA fragments from dead cells</a:t>
            </a:r>
          </a:p>
          <a:p>
            <a:r>
              <a:rPr lang="en-US" dirty="0" smtClean="0"/>
              <a:t>Transference of circular pieces of DNA called plasmids via </a:t>
            </a:r>
            <a:r>
              <a:rPr lang="en-US" dirty="0" err="1" smtClean="0"/>
              <a:t>pili</a:t>
            </a:r>
            <a:r>
              <a:rPr lang="en-US" dirty="0" smtClean="0"/>
              <a:t>, small hair like projection used to help fuse cell membranes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91829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44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of acquiring genes (cont.)</a:t>
            </a:r>
            <a:endParaRPr lang="en-US" dirty="0"/>
          </a:p>
        </p:txBody>
      </p:sp>
      <p:sp>
        <p:nvSpPr>
          <p:cNvPr id="3" name="Content Placeholder 2"/>
          <p:cNvSpPr>
            <a:spLocks noGrp="1"/>
          </p:cNvSpPr>
          <p:nvPr>
            <p:ph idx="1"/>
          </p:nvPr>
        </p:nvSpPr>
        <p:spPr>
          <a:xfrm>
            <a:off x="457200" y="1600200"/>
            <a:ext cx="8229600" cy="2438400"/>
          </a:xfrm>
        </p:spPr>
        <p:txBody>
          <a:bodyPr/>
          <a:lstStyle/>
          <a:p>
            <a:r>
              <a:rPr lang="en-US" dirty="0" smtClean="0"/>
              <a:t>Transposons: “jumping genes” Sequences of DNA that can jump from place to place in a DNA strand, a phenomenon that can </a:t>
            </a:r>
            <a:r>
              <a:rPr lang="en-US" dirty="0"/>
              <a:t>result in significant mutations in the </a:t>
            </a:r>
            <a:r>
              <a:rPr lang="en-US" dirty="0" smtClean="0"/>
              <a:t>DNA thus creating a new gene by chance.</a:t>
            </a:r>
            <a:endParaRPr lang="en-US" dirty="0"/>
          </a:p>
        </p:txBody>
      </p:sp>
      <p:pic>
        <p:nvPicPr>
          <p:cNvPr id="4100" name="Picture 4" descr="transpos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6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Destroying Antibiotics</a:t>
            </a:r>
            <a:endParaRPr lang="en-US" dirty="0"/>
          </a:p>
        </p:txBody>
      </p:sp>
      <p:sp>
        <p:nvSpPr>
          <p:cNvPr id="3" name="Content Placeholder 2"/>
          <p:cNvSpPr>
            <a:spLocks noGrp="1"/>
          </p:cNvSpPr>
          <p:nvPr>
            <p:ph idx="1"/>
          </p:nvPr>
        </p:nvSpPr>
        <p:spPr/>
        <p:txBody>
          <a:bodyPr/>
          <a:lstStyle/>
          <a:p>
            <a:r>
              <a:rPr lang="en-US" dirty="0"/>
              <a:t>The gene responsible for β-lactam antibiotic resistance enables the antibiotic resistant microbe to produce and enzyme called β-lactamase. </a:t>
            </a:r>
            <a:endParaRPr lang="en-US" dirty="0" smtClean="0"/>
          </a:p>
          <a:p>
            <a:r>
              <a:rPr lang="en-US" dirty="0"/>
              <a:t>β-lactamase breaks down the most important element of β-lactam’s molecular structure which is its four atom ring.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24400"/>
            <a:ext cx="7162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2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it really that big of a deal?</a:t>
            </a:r>
            <a:endParaRPr lang="en-US" dirty="0"/>
          </a:p>
        </p:txBody>
      </p:sp>
      <p:sp>
        <p:nvSpPr>
          <p:cNvPr id="3" name="Content Placeholder 2"/>
          <p:cNvSpPr>
            <a:spLocks noGrp="1"/>
          </p:cNvSpPr>
          <p:nvPr>
            <p:ph idx="1"/>
          </p:nvPr>
        </p:nvSpPr>
        <p:spPr>
          <a:xfrm>
            <a:off x="457200" y="1600200"/>
            <a:ext cx="8229600" cy="3276600"/>
          </a:xfrm>
        </p:spPr>
        <p:txBody>
          <a:bodyPr/>
          <a:lstStyle/>
          <a:p>
            <a:r>
              <a:rPr lang="en-US" dirty="0" smtClean="0"/>
              <a:t>What do you think happens when a strain of bacteria is resistant to antibiotics?</a:t>
            </a:r>
          </a:p>
          <a:p>
            <a:r>
              <a:rPr lang="en-US" dirty="0" smtClean="0"/>
              <a:t>Doesn’t mean the bacteria is stronger, however your body becomes the last line of </a:t>
            </a:r>
            <a:r>
              <a:rPr lang="en-US" dirty="0" err="1" smtClean="0"/>
              <a:t>defence</a:t>
            </a:r>
            <a:r>
              <a:rPr lang="en-US" dirty="0" smtClean="0"/>
              <a:t>.</a:t>
            </a:r>
          </a:p>
          <a:p>
            <a:r>
              <a:rPr lang="en-US" dirty="0" smtClean="0"/>
              <a:t>“</a:t>
            </a:r>
            <a:r>
              <a:rPr lang="en-US" dirty="0"/>
              <a:t>Each year these superbugs are responsible for 400,000 infections, 2.5 million hospital days and 25,000 deaths in Europe alone</a:t>
            </a:r>
            <a:r>
              <a:rPr lang="en-US" dirty="0" smtClean="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00600"/>
            <a:ext cx="434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1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instance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“Since </a:t>
            </a:r>
            <a:r>
              <a:rPr lang="en-US" dirty="0"/>
              <a:t>the 1940s, the sexually transmitted disease known as "the clap" has been easily treated with </a:t>
            </a:r>
            <a:r>
              <a:rPr lang="en-US" dirty="0">
                <a:hlinkClick r:id="rId2"/>
              </a:rPr>
              <a:t>antibiotics</a:t>
            </a:r>
            <a:r>
              <a:rPr lang="en-US" dirty="0"/>
              <a:t>. But the new strain of Neisseria </a:t>
            </a:r>
            <a:r>
              <a:rPr lang="en-US" dirty="0" err="1"/>
              <a:t>gonorrhoeae</a:t>
            </a:r>
            <a:r>
              <a:rPr lang="en-US" dirty="0"/>
              <a:t> has genetically mutated to evade </a:t>
            </a:r>
            <a:r>
              <a:rPr lang="en-US" dirty="0" err="1"/>
              <a:t>cephalosporins</a:t>
            </a:r>
            <a:r>
              <a:rPr lang="en-US" dirty="0"/>
              <a:t> -- the only antibiotics still effective against the infection. </a:t>
            </a:r>
            <a:r>
              <a:rPr lang="en-US" dirty="0" smtClean="0"/>
              <a:t>“</a:t>
            </a:r>
            <a:endParaRPr lang="en-US" dirty="0"/>
          </a:p>
          <a:p>
            <a:r>
              <a:rPr lang="en-US" dirty="0" smtClean="0"/>
              <a:t>“Japanese </a:t>
            </a:r>
            <a:r>
              <a:rPr lang="en-US" dirty="0"/>
              <a:t>researchers made the finding after testing 259 MRSA strains for susceptibility to bacitracin and neomycin, two of the antibacterial ingredients commonly found in over-the-counter ointments like Neosporin and </a:t>
            </a:r>
            <a:r>
              <a:rPr lang="en-US" dirty="0" err="1"/>
              <a:t>Polysporin</a:t>
            </a:r>
            <a:r>
              <a:rPr lang="en-US" dirty="0"/>
              <a:t>. Resistance to bacitracin and neomycin was only found in USA300, a type of MRSA found in the United States</a:t>
            </a:r>
            <a:r>
              <a:rPr lang="en-US" dirty="0" smtClean="0"/>
              <a:t>.”</a:t>
            </a:r>
          </a:p>
          <a:p>
            <a:r>
              <a:rPr lang="en-US" dirty="0" smtClean="0"/>
              <a:t>“Among </a:t>
            </a:r>
            <a:r>
              <a:rPr lang="en-US" dirty="0"/>
              <a:t>536 cases of tuberculosis confirmed at a rural hospital in South Africa earlier this year, 41% were multi-drug resistant and of those, 24% met the exact definition of being extensively drug resistant tuberculosis (also referred to as XDR tuberculosis). Such tuberculosis is almost </a:t>
            </a:r>
            <a:r>
              <a:rPr lang="en-US" dirty="0" smtClean="0"/>
              <a:t>untreatable”</a:t>
            </a:r>
          </a:p>
          <a:p>
            <a:endParaRPr lang="en-US" dirty="0"/>
          </a:p>
          <a:p>
            <a:endParaRPr lang="en-US" dirty="0"/>
          </a:p>
        </p:txBody>
      </p:sp>
    </p:spTree>
    <p:extLst>
      <p:ext uri="{BB962C8B-B14F-4D97-AF65-F5344CB8AC3E}">
        <p14:creationId xmlns:p14="http://schemas.microsoft.com/office/powerpoint/2010/main" val="3429325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89</TotalTime>
  <Words>893</Words>
  <Application>Microsoft Office PowerPoint</Application>
  <PresentationFormat>On-screen Show (4:3)</PresentationFormat>
  <Paragraphs>58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A Vanishing Cure: Growing Strains of resistant bacteria</vt:lpstr>
      <vt:lpstr>What are antibiotics</vt:lpstr>
      <vt:lpstr>How Penicillin works</vt:lpstr>
      <vt:lpstr>Antibiotic Resistance</vt:lpstr>
      <vt:lpstr>Ways of acquiring genes</vt:lpstr>
      <vt:lpstr>Ways of acquiring genes (cont.)</vt:lpstr>
      <vt:lpstr>Destroying Antibiotics</vt:lpstr>
      <vt:lpstr>Is it really that big of a deal?</vt:lpstr>
      <vt:lpstr>For instance</vt:lpstr>
      <vt:lpstr>Enabling Antibiotic Resistance: Overuse</vt:lpstr>
      <vt:lpstr>Enabling Antibiotic Resistance: Overuse</vt:lpstr>
      <vt:lpstr>Enabling Antibiotic Resistance: Misuse</vt:lpstr>
      <vt:lpstr>Enabling Antibiotic Resistance: Healthcare</vt:lpstr>
      <vt:lpstr>What we can do to stop it</vt:lpstr>
      <vt:lpstr>Antimicrobial technology</vt:lpstr>
      <vt:lpstr>Work Cited</vt:lpstr>
    </vt:vector>
  </TitlesOfParts>
  <Company>Florida Gulf Coast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Vanishing Cure: Growing Strains of resistant bacteria</dc:title>
  <dc:creator>Library Services</dc:creator>
  <cp:lastModifiedBy>Library Services</cp:lastModifiedBy>
  <cp:revision>9</cp:revision>
  <dcterms:created xsi:type="dcterms:W3CDTF">2011-11-01T13:06:33Z</dcterms:created>
  <dcterms:modified xsi:type="dcterms:W3CDTF">2011-11-22T18:15:45Z</dcterms:modified>
</cp:coreProperties>
</file>